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147479123" r:id="rId2"/>
    <p:sldId id="2147479124" r:id="rId3"/>
    <p:sldId id="2147479099" r:id="rId4"/>
    <p:sldId id="2147479126" r:id="rId5"/>
    <p:sldId id="2147479093" r:id="rId6"/>
    <p:sldId id="2147479103" r:id="rId7"/>
    <p:sldId id="2147479100" r:id="rId8"/>
    <p:sldId id="2059" r:id="rId9"/>
    <p:sldId id="2147479127" r:id="rId10"/>
    <p:sldId id="2147479128" r:id="rId11"/>
    <p:sldId id="2147479129" r:id="rId12"/>
    <p:sldId id="2147479090" r:id="rId13"/>
    <p:sldId id="2147479130" r:id="rId14"/>
    <p:sldId id="2147479132" r:id="rId15"/>
    <p:sldId id="2147479134" r:id="rId16"/>
    <p:sldId id="2147479131" r:id="rId17"/>
    <p:sldId id="214747912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 id="2147479099"/>
            <p14:sldId id="2147479126"/>
            <p14:sldId id="2147479093"/>
            <p14:sldId id="2147479103"/>
            <p14:sldId id="2147479100"/>
            <p14:sldId id="2059"/>
            <p14:sldId id="2147479127"/>
            <p14:sldId id="2147479128"/>
            <p14:sldId id="2147479129"/>
            <p14:sldId id="2147479090"/>
            <p14:sldId id="2147479130"/>
            <p14:sldId id="2147479132"/>
            <p14:sldId id="2147479134"/>
            <p14:sldId id="2147479131"/>
          </p14:sldIdLst>
        </p14:section>
        <p14:section name="Unused" id="{E16C01A7-121C-48D9-990C-54BFA3A0DE58}">
          <p14:sldIdLst>
            <p14:sldId id="214747912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974" autoAdjust="0"/>
  </p:normalViewPr>
  <p:slideViewPr>
    <p:cSldViewPr snapToGrid="0">
      <p:cViewPr varScale="1">
        <p:scale>
          <a:sx n="88" d="100"/>
          <a:sy n="88" d="100"/>
        </p:scale>
        <p:origin x="8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07/11/2023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Envisioned personas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10</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https://azure.microsoft.com/en-us/pricing/details/microsoft-fabric/</a:t>
            </a:r>
          </a:p>
          <a:p>
            <a:endParaRPr lang="en-IE" dirty="0"/>
          </a:p>
          <a:p>
            <a:endParaRPr lang="en-IE" dirty="0"/>
          </a:p>
          <a:p>
            <a:r>
              <a:rPr lang="en-IE" dirty="0"/>
              <a:t>Spark compute for Pipelines is included in Capacity</a:t>
            </a:r>
          </a:p>
        </p:txBody>
      </p:sp>
      <p:sp>
        <p:nvSpPr>
          <p:cNvPr id="4" name="Slide Number Placeholder 3"/>
          <p:cNvSpPr>
            <a:spLocks noGrp="1"/>
          </p:cNvSpPr>
          <p:nvPr>
            <p:ph type="sldNum" sz="quarter" idx="5"/>
          </p:nvPr>
        </p:nvSpPr>
        <p:spPr/>
        <p:txBody>
          <a:bodyPr/>
          <a:lstStyle/>
          <a:p>
            <a:fld id="{7B5082FC-F860-4D93-A38B-7C2A9A96C8F4}" type="slidenum">
              <a:rPr lang="en-IE" smtClean="0"/>
              <a:t>11</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6051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13</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2:05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15</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16</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dirty="0">
                <a:solidFill>
                  <a:srgbClr val="1E4E79"/>
                </a:solidFill>
                <a:effectLst/>
                <a:latin typeface="Calibri" panose="020F0502020204030204" pitchFamily="34" charset="0"/>
              </a:rPr>
              <a:t>What is Fabric</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End to End Analytics Platform</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b="1" dirty="0">
                <a:solidFill>
                  <a:srgbClr val="1E4E79"/>
                </a:solidFill>
                <a:effectLst/>
                <a:latin typeface="Calibri" panose="020F0502020204030204" pitchFamily="34" charset="0"/>
              </a:rPr>
              <a:t>Key Points </a:t>
            </a:r>
          </a:p>
          <a:p>
            <a:pPr marL="0" marR="0">
              <a:spcBef>
                <a:spcPts val="0"/>
              </a:spcBef>
              <a:spcAft>
                <a:spcPts val="0"/>
              </a:spcAft>
            </a:pPr>
            <a:r>
              <a:rPr lang="en-IE" sz="1800" dirty="0">
                <a:effectLst/>
                <a:latin typeface="Calibri" panose="020F0502020204030204" pitchFamily="34" charset="0"/>
              </a:rPr>
              <a:t>One Lake </a:t>
            </a:r>
          </a:p>
          <a:p>
            <a:pPr marL="0" marR="0">
              <a:spcBef>
                <a:spcPts val="0"/>
              </a:spcBef>
              <a:spcAft>
                <a:spcPts val="0"/>
              </a:spcAft>
            </a:pPr>
            <a:r>
              <a:rPr lang="en-IE" sz="1800" dirty="0">
                <a:effectLst/>
                <a:latin typeface="Calibri" panose="020F0502020204030204" pitchFamily="34" charset="0"/>
              </a:rPr>
              <a:t>Single source of truth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PowerBI Copilot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Pricing</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How to set up environment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Today, with Microsoft Fabric, we go from a collection of products to a Unified Analytics fabric that brings end-to-end analytics from the data lake to the business user</a:t>
            </a:r>
          </a:p>
          <a:p>
            <a:endParaRPr lang="en-US" dirty="0"/>
          </a:p>
          <a:p>
            <a:pPr algn="l"/>
            <a:r>
              <a:rPr lang="en-GB" b="0" i="0" dirty="0">
                <a:solidFill>
                  <a:srgbClr val="161616"/>
                </a:solidFill>
                <a:effectLst/>
                <a:latin typeface="Segoe UI" panose="020B0502040204020203" pitchFamily="34" charset="0"/>
              </a:rPr>
              <a:t>Microsoft Fabric is an all-in-one analytics solution for enterprises that covers everything from data movement to data science, Real-Time Analytics, and business intelligence. It offers a comprehensive suite of services, including data lake, data engineering, and data integration, all in one place.</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4</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integrates </a:t>
            </a:r>
            <a:r>
              <a:rPr lang="en-US" sz="900" b="0" i="0" dirty="0">
                <a:solidFill>
                  <a:srgbClr val="000000"/>
                </a:solidFill>
                <a:effectLst/>
                <a:latin typeface="Segoe UI Semibold" panose="020B0702040204020203" pitchFamily="34" charset="0"/>
              </a:rPr>
              <a:t>Power BI, Data Factory,</a:t>
            </a:r>
            <a:r>
              <a:rPr lang="en-US" sz="900" b="0" i="0" dirty="0">
                <a:solidFill>
                  <a:srgbClr val="000000"/>
                </a:solidFill>
                <a:effectLst/>
                <a:latin typeface="Segoe UI" panose="020B0502040204020203" pitchFamily="34" charset="0"/>
              </a:rPr>
              <a:t> and the </a:t>
            </a:r>
            <a:r>
              <a:rPr lang="en-US" sz="900" b="0" i="0" dirty="0">
                <a:solidFill>
                  <a:srgbClr val="000000"/>
                </a:solidFill>
                <a:effectLst/>
                <a:latin typeface="Segoe UI Semibold" panose="020B0702040204020203" pitchFamily="34" charset="0"/>
              </a:rPr>
              <a:t>next generation of Synapse</a:t>
            </a:r>
            <a:r>
              <a:rPr lang="en-US" sz="900" b="0" i="0" dirty="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delivers an </a:t>
            </a:r>
            <a:r>
              <a:rPr lang="en-US" sz="900" b="0" i="0" dirty="0">
                <a:solidFill>
                  <a:srgbClr val="000000"/>
                </a:solidFill>
                <a:effectLst/>
                <a:latin typeface="Segoe UI Semibold" panose="020B0702040204020203" pitchFamily="34" charset="0"/>
              </a:rPr>
              <a:t>integrated and simplified experience</a:t>
            </a:r>
            <a:r>
              <a:rPr lang="en-US" sz="900" b="0" i="0" dirty="0">
                <a:solidFill>
                  <a:srgbClr val="000000"/>
                </a:solidFill>
                <a:effectLst/>
                <a:latin typeface="Segoe UI" panose="020B0502040204020203" pitchFamily="34" charset="0"/>
              </a:rPr>
              <a:t> for all analytics workloads and users on an </a:t>
            </a:r>
            <a:r>
              <a:rPr lang="en-US" sz="900" b="0" i="0" dirty="0">
                <a:solidFill>
                  <a:srgbClr val="000000"/>
                </a:solidFill>
                <a:effectLst/>
                <a:latin typeface="Segoe UI Semibold" panose="020B0702040204020203" pitchFamily="34" charset="0"/>
              </a:rPr>
              <a:t>enterprise grade data foundation. </a:t>
            </a:r>
            <a:r>
              <a:rPr lang="en-US" sz="1800" b="0" i="0" dirty="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dirty="0">
                <a:solidFill>
                  <a:srgbClr val="000000"/>
                </a:solidFill>
                <a:effectLst/>
                <a:latin typeface="Segoe UI Semibold" panose="020B0702040204020203" pitchFamily="34" charset="0"/>
              </a:rPr>
              <a:t>persistent data governance</a:t>
            </a:r>
            <a:r>
              <a:rPr lang="en-US" sz="1800" b="0" i="0" dirty="0">
                <a:solidFill>
                  <a:srgbClr val="000000"/>
                </a:solidFill>
                <a:effectLst/>
                <a:latin typeface="Segoe UI" panose="020B0502040204020203" pitchFamily="34" charset="0"/>
              </a:rPr>
              <a:t> and a </a:t>
            </a:r>
            <a:r>
              <a:rPr lang="en-US" sz="1800" b="0" i="0" dirty="0">
                <a:solidFill>
                  <a:srgbClr val="000000"/>
                </a:solidFill>
                <a:effectLst/>
                <a:latin typeface="Segoe UI Semibold" panose="020B0702040204020203" pitchFamily="34" charset="0"/>
              </a:rPr>
              <a:t>single capacity pricing model</a:t>
            </a:r>
            <a:r>
              <a:rPr lang="en-US" sz="1800" b="0" i="0" dirty="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OneLake</a:t>
            </a:r>
            <a:r>
              <a:rPr lang="en-US" dirty="0"/>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think of </a:t>
            </a:r>
            <a:r>
              <a:rPr lang="en-US" dirty="0" err="1"/>
              <a:t>OneLake</a:t>
            </a:r>
            <a:r>
              <a:rPr lang="en-US" dirty="0"/>
              <a:t> as the OneDrive for Data.  This is a Software as a Service lake for your whole organization that allows you to access and store data in a single location, so that your Spark jobs can operate against a single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dirty="0" err="1"/>
              <a:t>OneLake</a:t>
            </a:r>
            <a:r>
              <a:rPr lang="en-US" dirty="0"/>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dirty="0" err="1"/>
              <a:t>pipeliine</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11/7/2023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From the feature set perspective Fabric enables following workloads:</a:t>
            </a:r>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EDCEDD64-013B-427D-BF38-B053A5DBFCB1}" type="slidenum">
              <a:rPr lang="en-IE" smtClean="0"/>
              <a:t>8</a:t>
            </a:fld>
            <a:endParaRPr lang="en-IE"/>
          </a:p>
        </p:txBody>
      </p:sp>
    </p:spTree>
    <p:extLst>
      <p:ext uri="{BB962C8B-B14F-4D97-AF65-F5344CB8AC3E}">
        <p14:creationId xmlns:p14="http://schemas.microsoft.com/office/powerpoint/2010/main" val="3709982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Fabric User Interface is </a:t>
            </a:r>
            <a:r>
              <a:rPr lang="en-IE" dirty="0" err="1"/>
              <a:t>centered</a:t>
            </a:r>
            <a:r>
              <a:rPr lang="en-IE" dirty="0"/>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9</a:t>
            </a:fld>
            <a:endParaRPr lang="en-IE"/>
          </a:p>
        </p:txBody>
      </p:sp>
    </p:spTree>
    <p:extLst>
      <p:ext uri="{BB962C8B-B14F-4D97-AF65-F5344CB8AC3E}">
        <p14:creationId xmlns:p14="http://schemas.microsoft.com/office/powerpoint/2010/main" val="4055423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dirty="0"/>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dirty="0"/>
              <a:t>Click to edit Master title style</a:t>
            </a:r>
            <a:endParaRPr lang="en-IE" dirty="0"/>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dirty="0" err="1">
                <a:solidFill>
                  <a:srgbClr val="0078D4"/>
                </a:solidFill>
                <a:latin typeface="Segoe UI Semibold"/>
              </a:rPr>
              <a:t>SubTitle</a:t>
            </a:r>
            <a:endParaRPr lang="en-US" sz="2000" dirty="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11/7/2023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svg"/><Relationship Id="rId18" Type="http://schemas.openxmlformats.org/officeDocument/2006/relationships/image" Target="../media/image37.jpeg"/><Relationship Id="rId3" Type="http://schemas.openxmlformats.org/officeDocument/2006/relationships/image" Target="../media/image22.png"/><Relationship Id="rId21" Type="http://schemas.openxmlformats.org/officeDocument/2006/relationships/image" Target="../media/image40.jpe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jpeg"/><Relationship Id="rId2" Type="http://schemas.openxmlformats.org/officeDocument/2006/relationships/notesSlide" Target="../notesSlides/notesSlide10.xml"/><Relationship Id="rId16" Type="http://schemas.openxmlformats.org/officeDocument/2006/relationships/image" Target="../media/image35.png"/><Relationship Id="rId20" Type="http://schemas.openxmlformats.org/officeDocument/2006/relationships/image" Target="../media/image39.jpeg"/><Relationship Id="rId1" Type="http://schemas.openxmlformats.org/officeDocument/2006/relationships/slideLayout" Target="../slideLayouts/slideLayout3.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svg"/><Relationship Id="rId23" Type="http://schemas.openxmlformats.org/officeDocument/2006/relationships/image" Target="../media/image42.svg"/><Relationship Id="rId10" Type="http://schemas.openxmlformats.org/officeDocument/2006/relationships/image" Target="../media/image29.svg"/><Relationship Id="rId19" Type="http://schemas.openxmlformats.org/officeDocument/2006/relationships/image" Target="../media/image38.jpe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emf"/><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782265"/>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Introducing Microsoft Fabric</a:t>
            </a:r>
            <a:endParaRPr kumimoji="0" lang="en-US" sz="2200" b="0" i="0" u="none" strike="noStrike" kern="1200" cap="none" spc="0" normalizeH="0" baseline="0" noProof="0" dirty="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149B45-8001-B5D4-7BB3-599CBB582A61}"/>
              </a:ext>
            </a:extLst>
          </p:cNvPr>
          <p:cNvPicPr>
            <a:picLocks noChangeAspect="1"/>
          </p:cNvPicPr>
          <p:nvPr/>
        </p:nvPicPr>
        <p:blipFill>
          <a:blip r:embed="rId3"/>
          <a:stretch>
            <a:fillRect/>
          </a:stretch>
        </p:blipFill>
        <p:spPr>
          <a:xfrm>
            <a:off x="4680855" y="1621747"/>
            <a:ext cx="7251458" cy="4633910"/>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215444"/>
          </a:xfrm>
          <a:prstGeom prst="rect">
            <a:avLst/>
          </a:prstGeom>
          <a:noFill/>
        </p:spPr>
        <p:txBody>
          <a:bodyPr wrap="square" lIns="0" tIns="0" rIns="0" bIns="0" rtlCol="0">
            <a:spAutoFit/>
          </a:bodyPr>
          <a:lstStyle/>
          <a:p>
            <a:pPr algn="l"/>
            <a:r>
              <a:rPr lang="en-IE" sz="1400" dirty="0">
                <a:solidFill>
                  <a:schemeClr val="bg1"/>
                </a:solidFill>
              </a:rPr>
              <a:t>* As of 7/11/2023,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356370" y="1312932"/>
            <a:ext cx="4116577" cy="349839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per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err="1">
                <a:ln>
                  <a:noFill/>
                </a:ln>
                <a:solidFill>
                  <a:srgbClr val="0078D4"/>
                </a:solidFill>
                <a:effectLst/>
                <a:uLnTx/>
                <a:uFillTx/>
                <a:latin typeface="Segoe UI Semibold"/>
                <a:cs typeface="Segoe UI" panose="020B0502040204020203" pitchFamily="34" charset="0"/>
              </a:rPr>
              <a:t>OneLake</a:t>
            </a: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 Storage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€0.022 per GB</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Networking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356370" y="2619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356370" y="3519253"/>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8546616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PowerBI</a:t>
            </a:r>
            <a:r>
              <a:rPr lang="en-US" dirty="0"/>
              <a:t> Copilot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516391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dirty="0">
                <a:solidFill>
                  <a:schemeClr val="bg1"/>
                </a:solidFill>
              </a:rPr>
              <a:t>https://www.youtube.com/watch?v=wr__6tM5U6I</a:t>
            </a: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Enable Fabric</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Administrator settings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dirty="0">
                <a:solidFill>
                  <a:srgbClr val="117865"/>
                </a:solidFill>
                <a:latin typeface="Segoe UI Semibold"/>
              </a:rPr>
              <a:t>Fabric</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User Sign Up experience</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https://app.powerbi.com</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4050340"/>
          </a:xfrm>
        </p:spPr>
        <p:txBody>
          <a:bodyPr/>
          <a:lstStyle/>
          <a:p>
            <a:pPr marL="0" indent="0" algn="l">
              <a:buNone/>
            </a:pPr>
            <a:r>
              <a:rPr lang="en-IE" dirty="0"/>
              <a:t>What Is Fabric</a:t>
            </a:r>
          </a:p>
          <a:p>
            <a:pPr marL="0" indent="0" algn="l">
              <a:buNone/>
            </a:pPr>
            <a:r>
              <a:rPr lang="en-IE" dirty="0"/>
              <a:t>Why Fabric</a:t>
            </a:r>
          </a:p>
          <a:p>
            <a:pPr marL="0" indent="0" algn="l">
              <a:buNone/>
            </a:pPr>
            <a:r>
              <a:rPr lang="en-IE" dirty="0" err="1"/>
              <a:t>OneLake</a:t>
            </a:r>
            <a:r>
              <a:rPr lang="en-IE" dirty="0"/>
              <a:t> </a:t>
            </a:r>
          </a:p>
          <a:p>
            <a:pPr marL="0" indent="0" algn="l">
              <a:buNone/>
            </a:pPr>
            <a:r>
              <a:rPr lang="en-IE" dirty="0"/>
              <a:t>Single Source of Truth</a:t>
            </a:r>
          </a:p>
          <a:p>
            <a:pPr marL="0" indent="0" algn="l">
              <a:buNone/>
            </a:pPr>
            <a:r>
              <a:rPr lang="en-IE" dirty="0"/>
              <a:t>Persona centric UI</a:t>
            </a:r>
          </a:p>
          <a:p>
            <a:pPr marL="0" indent="0" algn="l">
              <a:buNone/>
            </a:pPr>
            <a:r>
              <a:rPr lang="en-IE" dirty="0"/>
              <a:t>Pricing </a:t>
            </a:r>
          </a:p>
          <a:p>
            <a:pPr marL="0" indent="0">
              <a:buNone/>
            </a:pPr>
            <a:r>
              <a:rPr lang="en-IE" dirty="0"/>
              <a:t>PowerBI Copilot </a:t>
            </a:r>
          </a:p>
          <a:p>
            <a:pPr marL="0" indent="0" algn="l">
              <a:buNone/>
            </a:pPr>
            <a:r>
              <a:rPr lang="en-IE" dirty="0"/>
              <a:t>How to set up environment</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dirty="0"/>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Democratize Analytics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Persona Experience</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Simplify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Single Source of Truth</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err="1">
                <a:solidFill>
                  <a:srgbClr val="000000"/>
                </a:solidFill>
              </a:rPr>
              <a:t>OneLake</a:t>
            </a:r>
            <a:r>
              <a:rPr lang="en-US" kern="0" dirty="0">
                <a:solidFill>
                  <a:srgbClr val="000000"/>
                </a:solidFill>
              </a:rPr>
              <a:t> </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 Security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Open but Secure </a:t>
            </a:r>
          </a:p>
          <a:p>
            <a:pPr marL="0" indent="0">
              <a:spcBef>
                <a:spcPts val="1600"/>
              </a:spcBef>
              <a:buNone/>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Part of Microsoft Platform</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Props/app.xml><?xml version="1.0" encoding="utf-8"?>
<Properties xmlns="http://schemas.openxmlformats.org/officeDocument/2006/extended-properties" xmlns:vt="http://schemas.openxmlformats.org/officeDocument/2006/docPropsVTypes">
  <TotalTime>101</TotalTime>
  <Words>1644</Words>
  <Application>Microsoft Office PowerPoint</Application>
  <PresentationFormat>Widescreen</PresentationFormat>
  <Paragraphs>267</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Segoe UI</vt:lpstr>
      <vt:lpstr>Segoe UI Light</vt:lpstr>
      <vt:lpstr>Segoe UI Semibold</vt:lpstr>
      <vt:lpstr>Wingdings</vt:lpstr>
      <vt:lpstr>PowerPlatform_Toolkit_Blue</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135</cp:revision>
  <dcterms:created xsi:type="dcterms:W3CDTF">2023-11-07T12:45:42Z</dcterms:created>
  <dcterms:modified xsi:type="dcterms:W3CDTF">2023-11-07T14:27:02Z</dcterms:modified>
</cp:coreProperties>
</file>